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4" d="100"/>
          <a:sy n="84" d="100"/>
        </p:scale>
        <p:origin x="78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29184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914400" y="670560"/>
            <a:ext cx="7315200" cy="3701415"/>
          </a:xfrm>
          <a:prstGeom prst="rect">
            <a:avLst/>
          </a:prstGeom>
          <a:noFill/>
          <a:ln/>
        </p:spPr>
        <p:txBody>
          <a:bodyPr wrap="square" rtlCol="0" anchor="t"/>
          <a:lstStyle/>
          <a:p>
            <a:pPr marL="0" indent="0" algn="ctr">
              <a:buNone/>
            </a:pPr>
            <a:r>
              <a:rPr lang="en-US" sz="3200" b="1" dirty="0">
                <a:solidFill>
                  <a:srgbClr val="1A6847"/>
                </a:solidFill>
                <a:latin typeface="Outfit" pitchFamily="34" charset="0"/>
                <a:ea typeface="Outfit" pitchFamily="34" charset="-122"/>
                <a:cs typeface="Outfit" pitchFamily="34" charset="-120"/>
              </a:rPr>
              <a:t>Empowering Our Elders: The Community Development Project</a:t>
            </a:r>
          </a:p>
          <a:p>
            <a:pPr marL="0" indent="0" algn="ctr">
              <a:buNone/>
            </a:pPr>
            <a:endParaRPr lang="en-US" sz="3200" b="1" dirty="0">
              <a:solidFill>
                <a:srgbClr val="1A6847"/>
              </a:solidFill>
              <a:latin typeface="Outfit" pitchFamily="34" charset="0"/>
              <a:ea typeface="Outfit" pitchFamily="34" charset="-122"/>
              <a:cs typeface="Outfit" pitchFamily="34" charset="-120"/>
            </a:endParaRPr>
          </a:p>
          <a:p>
            <a:pPr marL="0" indent="0" algn="ctr">
              <a:buNone/>
            </a:pPr>
            <a:r>
              <a:rPr lang="en-US" sz="1200" dirty="0">
                <a:solidFill>
                  <a:srgbClr val="1A6847"/>
                </a:solidFill>
                <a:latin typeface="Outfit" pitchFamily="34" charset="0"/>
                <a:ea typeface="Outfit" pitchFamily="34" charset="-122"/>
                <a:cs typeface="Outfit" pitchFamily="34" charset="-120"/>
              </a:rPr>
              <a:t>By: Prajot Nikam.</a:t>
            </a:r>
          </a:p>
          <a:p>
            <a:pPr marL="0" indent="0" algn="ctr">
              <a:buNone/>
            </a:pPr>
            <a:r>
              <a:rPr lang="en-US" sz="1200" dirty="0">
                <a:solidFill>
                  <a:srgbClr val="1A6847"/>
                </a:solidFill>
                <a:latin typeface="Outfit" pitchFamily="34" charset="0"/>
                <a:ea typeface="Outfit" pitchFamily="34" charset="-122"/>
                <a:cs typeface="Outfit" pitchFamily="34" charset="-120"/>
              </a:rPr>
              <a:t>Registration No: 12300525.</a:t>
            </a:r>
            <a:r>
              <a:rPr lang="en-US" sz="3200" b="1" dirty="0">
                <a:solidFill>
                  <a:srgbClr val="1A6847"/>
                </a:solidFill>
                <a:latin typeface="Outfit" pitchFamily="34" charset="0"/>
                <a:ea typeface="Outfit" pitchFamily="34" charset="-122"/>
                <a:cs typeface="Outfit" pitchFamily="34" charset="-120"/>
              </a:rPr>
              <a:t>
</a:t>
            </a:r>
          </a:p>
          <a:p>
            <a:pPr marL="0" indent="0" algn="ctr">
              <a:buNone/>
            </a:pPr>
            <a:r>
              <a:rPr lang="en-US" sz="1100" dirty="0">
                <a:solidFill>
                  <a:srgbClr val="000000"/>
                </a:solidFill>
                <a:latin typeface="Outfit" pitchFamily="34" charset="0"/>
                <a:ea typeface="Outfit" pitchFamily="34" charset="-122"/>
                <a:cs typeface="Outfit" pitchFamily="34" charset="-120"/>
              </a:rPr>
              <a:t>A Journey  Towards Enhanced Elderly Care and Support</a:t>
            </a:r>
            <a:endParaRPr lang="en-US"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0">
            <a:extLst>
              <a:ext uri="{FF2B5EF4-FFF2-40B4-BE49-F238E27FC236}">
                <a16:creationId xmlns:a16="http://schemas.microsoft.com/office/drawing/2014/main" id="{6A2327AE-8DEB-ED48-1BDB-84FD2E558BCD}"/>
              </a:ext>
            </a:extLst>
          </p:cNvPr>
          <p:cNvSpPr/>
          <p:nvPr/>
        </p:nvSpPr>
        <p:spPr>
          <a:xfrm>
            <a:off x="731520" y="411480"/>
            <a:ext cx="64008" cy="1285875"/>
          </a:xfrm>
          <a:prstGeom prst="rect">
            <a:avLst/>
          </a:prstGeom>
          <a:solidFill>
            <a:srgbClr val="FFD600"/>
          </a:solidFill>
          <a:ln w="12700">
            <a:solidFill>
              <a:srgbClr val="FFD600"/>
            </a:solidFill>
            <a:prstDash val="solid"/>
          </a:ln>
        </p:spPr>
        <p:txBody>
          <a:bodyPr/>
          <a:lstStyle/>
          <a:p>
            <a:endParaRPr lang="en-IN"/>
          </a:p>
        </p:txBody>
      </p:sp>
      <p:sp>
        <p:nvSpPr>
          <p:cNvPr id="10" name="Shape 1">
            <a:extLst>
              <a:ext uri="{FF2B5EF4-FFF2-40B4-BE49-F238E27FC236}">
                <a16:creationId xmlns:a16="http://schemas.microsoft.com/office/drawing/2014/main" id="{77C12501-F3E4-ACD9-C24E-11DCB12F1BF2}"/>
              </a:ext>
            </a:extLst>
          </p:cNvPr>
          <p:cNvSpPr/>
          <p:nvPr/>
        </p:nvSpPr>
        <p:spPr>
          <a:xfrm>
            <a:off x="1287780" y="15240"/>
            <a:ext cx="457200" cy="365760"/>
          </a:xfrm>
          <a:prstGeom prst="rect">
            <a:avLst/>
          </a:prstGeom>
          <a:solidFill>
            <a:srgbClr val="1A6847"/>
          </a:solidFill>
          <a:ln w="12700">
            <a:solidFill>
              <a:srgbClr val="1A6847"/>
            </a:solidFill>
            <a:prstDash val="solid"/>
          </a:ln>
        </p:spPr>
        <p:txBody>
          <a:bodyPr/>
          <a:lstStyle/>
          <a:p>
            <a:endParaRPr lang="en-IN" dirty="0"/>
          </a:p>
        </p:txBody>
      </p:sp>
      <p:sp>
        <p:nvSpPr>
          <p:cNvPr id="11" name="Text 2">
            <a:extLst>
              <a:ext uri="{FF2B5EF4-FFF2-40B4-BE49-F238E27FC236}">
                <a16:creationId xmlns:a16="http://schemas.microsoft.com/office/drawing/2014/main" id="{65020FD9-58F3-9E71-5948-3AA015E6647C}"/>
              </a:ext>
            </a:extLst>
          </p:cNvPr>
          <p:cNvSpPr/>
          <p:nvPr/>
        </p:nvSpPr>
        <p:spPr>
          <a:xfrm>
            <a:off x="1280160" y="0"/>
            <a:ext cx="457200" cy="365760"/>
          </a:xfrm>
          <a:prstGeom prst="rect">
            <a:avLst/>
          </a:prstGeom>
          <a:noFill/>
          <a:ln/>
        </p:spPr>
        <p:txBody>
          <a:bodyPr wrap="square" rtlCol="0" anchor="t"/>
          <a:lstStyle/>
          <a:p>
            <a:pPr marL="0" indent="0" algn="ctr">
              <a:buNone/>
            </a:pPr>
            <a:r>
              <a:rPr lang="en-US" sz="1600" b="1" dirty="0">
                <a:solidFill>
                  <a:srgbClr val="FFD600"/>
                </a:solidFill>
                <a:latin typeface="Outfit" pitchFamily="34" charset="0"/>
                <a:ea typeface="Outfit" pitchFamily="34" charset="-122"/>
              </a:rPr>
              <a:t>8</a:t>
            </a:r>
            <a:endParaRPr lang="en-US" sz="1600" dirty="0"/>
          </a:p>
        </p:txBody>
      </p:sp>
      <p:sp>
        <p:nvSpPr>
          <p:cNvPr id="12" name="Text 3">
            <a:extLst>
              <a:ext uri="{FF2B5EF4-FFF2-40B4-BE49-F238E27FC236}">
                <a16:creationId xmlns:a16="http://schemas.microsoft.com/office/drawing/2014/main" id="{500FAF0C-B92B-F8FE-B830-FDABDAD2A257}"/>
              </a:ext>
            </a:extLst>
          </p:cNvPr>
          <p:cNvSpPr/>
          <p:nvPr/>
        </p:nvSpPr>
        <p:spPr>
          <a:xfrm>
            <a:off x="975360" y="925830"/>
            <a:ext cx="7315200" cy="514350"/>
          </a:xfrm>
          <a:prstGeom prst="rect">
            <a:avLst/>
          </a:prstGeom>
          <a:noFill/>
          <a:ln/>
        </p:spPr>
        <p:txBody>
          <a:bodyPr wrap="square" rtlCol="0" anchor="ctr"/>
          <a:lstStyle/>
          <a:p>
            <a:pPr marL="0" indent="0">
              <a:buNone/>
            </a:pPr>
            <a:r>
              <a:rPr lang="en-US" sz="2800" b="1" dirty="0">
                <a:solidFill>
                  <a:srgbClr val="1A6847"/>
                </a:solidFill>
                <a:latin typeface="Outfit" pitchFamily="34" charset="0"/>
                <a:ea typeface="Outfit" pitchFamily="34" charset="-122"/>
              </a:rPr>
              <a:t>Certificate by NGO</a:t>
            </a:r>
          </a:p>
          <a:p>
            <a:pPr marL="0" indent="0">
              <a:buNone/>
            </a:pPr>
            <a:endParaRPr lang="en-US" sz="2800" dirty="0"/>
          </a:p>
        </p:txBody>
      </p:sp>
      <p:sp>
        <p:nvSpPr>
          <p:cNvPr id="13" name="Text 4">
            <a:extLst>
              <a:ext uri="{FF2B5EF4-FFF2-40B4-BE49-F238E27FC236}">
                <a16:creationId xmlns:a16="http://schemas.microsoft.com/office/drawing/2014/main" id="{16380ACA-6466-4719-9565-FC63312D3337}"/>
              </a:ext>
            </a:extLst>
          </p:cNvPr>
          <p:cNvSpPr/>
          <p:nvPr/>
        </p:nvSpPr>
        <p:spPr>
          <a:xfrm>
            <a:off x="1207008" y="1543050"/>
            <a:ext cx="7315200" cy="3343275"/>
          </a:xfrm>
          <a:prstGeom prst="rect">
            <a:avLst/>
          </a:prstGeom>
          <a:noFill/>
          <a:ln/>
        </p:spPr>
        <p:txBody>
          <a:bodyPr wrap="square" rtlCol="0" anchor="t"/>
          <a:lstStyle/>
          <a:p>
            <a:pPr algn="just">
              <a:lnSpc>
                <a:spcPts val="2000"/>
              </a:lnSpc>
              <a:buSzPct val="100000"/>
            </a:pPr>
            <a:endParaRPr lang="en-US" sz="1200" dirty="0"/>
          </a:p>
        </p:txBody>
      </p:sp>
      <p:pic>
        <p:nvPicPr>
          <p:cNvPr id="19" name="Picture 18" descr="A certificate with red border and text&#10;&#10;Description automatically generated with medium confidence">
            <a:extLst>
              <a:ext uri="{FF2B5EF4-FFF2-40B4-BE49-F238E27FC236}">
                <a16:creationId xmlns:a16="http://schemas.microsoft.com/office/drawing/2014/main" id="{3F076AA6-FE40-1911-3500-99095F70BB05}"/>
              </a:ext>
            </a:extLst>
          </p:cNvPr>
          <p:cNvPicPr>
            <a:picLocks noChangeAspect="1"/>
          </p:cNvPicPr>
          <p:nvPr/>
        </p:nvPicPr>
        <p:blipFill>
          <a:blip r:embed="rId2"/>
          <a:stretch>
            <a:fillRect/>
          </a:stretch>
        </p:blipFill>
        <p:spPr>
          <a:xfrm>
            <a:off x="3007233" y="1183005"/>
            <a:ext cx="3714750" cy="3808095"/>
          </a:xfrm>
          <a:prstGeom prst="rect">
            <a:avLst/>
          </a:prstGeom>
        </p:spPr>
      </p:pic>
    </p:spTree>
    <p:extLst>
      <p:ext uri="{BB962C8B-B14F-4D97-AF65-F5344CB8AC3E}">
        <p14:creationId xmlns:p14="http://schemas.microsoft.com/office/powerpoint/2010/main" val="1811181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320040" cy="5143500"/>
          </a:xfrm>
          <a:prstGeom prst="rect">
            <a:avLst/>
          </a:prstGeom>
          <a:solidFill>
            <a:srgbClr val="1A6847"/>
          </a:solidFill>
          <a:ln w="12700">
            <a:solidFill>
              <a:srgbClr val="1A6847"/>
            </a:solidFill>
            <a:prstDash val="solid"/>
          </a:ln>
        </p:spPr>
        <p:txBody>
          <a:bodyPr/>
          <a:lstStyle/>
          <a:p>
            <a:endParaRPr lang="en-IN"/>
          </a:p>
        </p:txBody>
      </p:sp>
      <p:sp>
        <p:nvSpPr>
          <p:cNvPr id="3" name="Text 1"/>
          <p:cNvSpPr/>
          <p:nvPr/>
        </p:nvSpPr>
        <p:spPr>
          <a:xfrm>
            <a:off x="914400" y="514350"/>
            <a:ext cx="2286000" cy="914400"/>
          </a:xfrm>
          <a:prstGeom prst="rect">
            <a:avLst/>
          </a:prstGeom>
          <a:noFill/>
          <a:ln/>
        </p:spPr>
        <p:txBody>
          <a:bodyPr wrap="square" rtlCol="0" anchor="b"/>
          <a:lstStyle/>
          <a:p>
            <a:pPr marL="0" indent="0">
              <a:buNone/>
            </a:pPr>
            <a:r>
              <a:rPr lang="en-US" sz="2800" b="1" dirty="0">
                <a:solidFill>
                  <a:srgbClr val="1A6847"/>
                </a:solidFill>
                <a:latin typeface="Outfit" pitchFamily="34" charset="0"/>
                <a:ea typeface="Outfit" pitchFamily="34" charset="-122"/>
                <a:cs typeface="Outfit" pitchFamily="34" charset="-120"/>
              </a:rPr>
              <a:t>Table of Contents</a:t>
            </a:r>
            <a:endParaRPr lang="en-US" sz="2800" dirty="0"/>
          </a:p>
        </p:txBody>
      </p:sp>
      <p:sp>
        <p:nvSpPr>
          <p:cNvPr id="4" name="Text 2"/>
          <p:cNvSpPr/>
          <p:nvPr/>
        </p:nvSpPr>
        <p:spPr>
          <a:xfrm>
            <a:off x="3749040" y="365760"/>
            <a:ext cx="64008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01</a:t>
            </a:r>
            <a:endParaRPr lang="en-US" sz="1200" dirty="0"/>
          </a:p>
        </p:txBody>
      </p:sp>
      <p:sp>
        <p:nvSpPr>
          <p:cNvPr id="5" name="Text 3"/>
          <p:cNvSpPr/>
          <p:nvPr/>
        </p:nvSpPr>
        <p:spPr>
          <a:xfrm>
            <a:off x="4206240" y="365760"/>
            <a:ext cx="411480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Introduction to the Project</a:t>
            </a:r>
            <a:endParaRPr lang="en-US" sz="1200" dirty="0"/>
          </a:p>
        </p:txBody>
      </p:sp>
      <p:sp>
        <p:nvSpPr>
          <p:cNvPr id="6" name="Text 4"/>
          <p:cNvSpPr/>
          <p:nvPr/>
        </p:nvSpPr>
        <p:spPr>
          <a:xfrm>
            <a:off x="3749040" y="731520"/>
            <a:ext cx="64008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02</a:t>
            </a:r>
            <a:endParaRPr lang="en-US" sz="1200" dirty="0"/>
          </a:p>
        </p:txBody>
      </p:sp>
      <p:sp>
        <p:nvSpPr>
          <p:cNvPr id="7" name="Text 5"/>
          <p:cNvSpPr/>
          <p:nvPr/>
        </p:nvSpPr>
        <p:spPr>
          <a:xfrm>
            <a:off x="4206240" y="731520"/>
            <a:ext cx="411480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Identifying the Need for Elderly Care</a:t>
            </a:r>
            <a:endParaRPr lang="en-US" sz="1200" dirty="0"/>
          </a:p>
        </p:txBody>
      </p:sp>
      <p:sp>
        <p:nvSpPr>
          <p:cNvPr id="8" name="Text 6"/>
          <p:cNvSpPr/>
          <p:nvPr/>
        </p:nvSpPr>
        <p:spPr>
          <a:xfrm>
            <a:off x="3749040" y="1097280"/>
            <a:ext cx="64008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03</a:t>
            </a:r>
            <a:endParaRPr lang="en-US" sz="1200" dirty="0"/>
          </a:p>
        </p:txBody>
      </p:sp>
      <p:sp>
        <p:nvSpPr>
          <p:cNvPr id="9" name="Text 7"/>
          <p:cNvSpPr/>
          <p:nvPr/>
        </p:nvSpPr>
        <p:spPr>
          <a:xfrm>
            <a:off x="4206240" y="1097280"/>
            <a:ext cx="411480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Project Goals and Objectives</a:t>
            </a:r>
            <a:endParaRPr lang="en-US" sz="1200" dirty="0"/>
          </a:p>
        </p:txBody>
      </p:sp>
      <p:sp>
        <p:nvSpPr>
          <p:cNvPr id="10" name="Text 8"/>
          <p:cNvSpPr/>
          <p:nvPr/>
        </p:nvSpPr>
        <p:spPr>
          <a:xfrm>
            <a:off x="3749040" y="1463040"/>
            <a:ext cx="64008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04</a:t>
            </a:r>
            <a:endParaRPr lang="en-US" sz="1200" dirty="0"/>
          </a:p>
        </p:txBody>
      </p:sp>
      <p:sp>
        <p:nvSpPr>
          <p:cNvPr id="11" name="Text 9"/>
          <p:cNvSpPr/>
          <p:nvPr/>
        </p:nvSpPr>
        <p:spPr>
          <a:xfrm>
            <a:off x="4206240" y="1463040"/>
            <a:ext cx="411480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Steps Taken for Successful Implementation</a:t>
            </a:r>
            <a:endParaRPr lang="en-US" sz="1200" dirty="0"/>
          </a:p>
        </p:txBody>
      </p:sp>
      <p:sp>
        <p:nvSpPr>
          <p:cNvPr id="12" name="Text 10"/>
          <p:cNvSpPr/>
          <p:nvPr/>
        </p:nvSpPr>
        <p:spPr>
          <a:xfrm>
            <a:off x="3749040" y="1828800"/>
            <a:ext cx="64008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05</a:t>
            </a:r>
            <a:endParaRPr lang="en-US" sz="1200" dirty="0"/>
          </a:p>
        </p:txBody>
      </p:sp>
      <p:sp>
        <p:nvSpPr>
          <p:cNvPr id="13" name="Text 11"/>
          <p:cNvSpPr/>
          <p:nvPr/>
        </p:nvSpPr>
        <p:spPr>
          <a:xfrm>
            <a:off x="4206240" y="1828800"/>
            <a:ext cx="411480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Measuring Project Effectiveness and Conclusion</a:t>
            </a:r>
          </a:p>
        </p:txBody>
      </p:sp>
      <p:sp>
        <p:nvSpPr>
          <p:cNvPr id="15" name="Text 10">
            <a:extLst>
              <a:ext uri="{FF2B5EF4-FFF2-40B4-BE49-F238E27FC236}">
                <a16:creationId xmlns:a16="http://schemas.microsoft.com/office/drawing/2014/main" id="{A2BDE827-7D62-2542-B44C-0C846ECDFF9C}"/>
              </a:ext>
            </a:extLst>
          </p:cNvPr>
          <p:cNvSpPr/>
          <p:nvPr/>
        </p:nvSpPr>
        <p:spPr>
          <a:xfrm>
            <a:off x="3680460" y="2188845"/>
            <a:ext cx="64008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06 - 07</a:t>
            </a:r>
            <a:endParaRPr lang="en-US" sz="1200" dirty="0"/>
          </a:p>
        </p:txBody>
      </p:sp>
      <p:sp>
        <p:nvSpPr>
          <p:cNvPr id="16" name="Text 11">
            <a:extLst>
              <a:ext uri="{FF2B5EF4-FFF2-40B4-BE49-F238E27FC236}">
                <a16:creationId xmlns:a16="http://schemas.microsoft.com/office/drawing/2014/main" id="{CC1A75FD-1479-ACBA-2898-8A4B812468F9}"/>
              </a:ext>
            </a:extLst>
          </p:cNvPr>
          <p:cNvSpPr/>
          <p:nvPr/>
        </p:nvSpPr>
        <p:spPr>
          <a:xfrm>
            <a:off x="4206240" y="2186940"/>
            <a:ext cx="411480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Geo-tagged pictures from NGO</a:t>
            </a:r>
          </a:p>
        </p:txBody>
      </p:sp>
      <p:sp>
        <p:nvSpPr>
          <p:cNvPr id="19" name="Text 10">
            <a:extLst>
              <a:ext uri="{FF2B5EF4-FFF2-40B4-BE49-F238E27FC236}">
                <a16:creationId xmlns:a16="http://schemas.microsoft.com/office/drawing/2014/main" id="{2EE3C8BA-1025-4511-B22F-56412510A8AA}"/>
              </a:ext>
            </a:extLst>
          </p:cNvPr>
          <p:cNvSpPr/>
          <p:nvPr/>
        </p:nvSpPr>
        <p:spPr>
          <a:xfrm>
            <a:off x="3749040" y="2539365"/>
            <a:ext cx="640080" cy="360045"/>
          </a:xfrm>
          <a:prstGeom prst="rect">
            <a:avLst/>
          </a:prstGeom>
          <a:noFill/>
          <a:ln/>
        </p:spPr>
        <p:txBody>
          <a:bodyPr wrap="square" rtlCol="0" anchor="ctr"/>
          <a:lstStyle/>
          <a:p>
            <a:pPr marL="0" indent="0">
              <a:buNone/>
            </a:pPr>
            <a:r>
              <a:rPr lang="en-US" sz="1200" dirty="0">
                <a:solidFill>
                  <a:srgbClr val="000000"/>
                </a:solidFill>
                <a:latin typeface="Outfit" pitchFamily="34" charset="0"/>
                <a:ea typeface="Outfit" pitchFamily="34" charset="-122"/>
                <a:cs typeface="Outfit" pitchFamily="34" charset="-120"/>
              </a:rPr>
              <a:t>08</a:t>
            </a:r>
            <a:endParaRPr lang="en-US" sz="1200" dirty="0"/>
          </a:p>
        </p:txBody>
      </p:sp>
      <p:sp>
        <p:nvSpPr>
          <p:cNvPr id="22" name="TextBox 21">
            <a:extLst>
              <a:ext uri="{FF2B5EF4-FFF2-40B4-BE49-F238E27FC236}">
                <a16:creationId xmlns:a16="http://schemas.microsoft.com/office/drawing/2014/main" id="{8D516ED8-C3A1-715F-18B8-610AC8DF7820}"/>
              </a:ext>
            </a:extLst>
          </p:cNvPr>
          <p:cNvSpPr txBox="1"/>
          <p:nvPr/>
        </p:nvSpPr>
        <p:spPr>
          <a:xfrm>
            <a:off x="4206240" y="2580233"/>
            <a:ext cx="4575810" cy="261610"/>
          </a:xfrm>
          <a:prstGeom prst="rect">
            <a:avLst/>
          </a:prstGeom>
          <a:noFill/>
        </p:spPr>
        <p:txBody>
          <a:bodyPr wrap="square">
            <a:spAutoFit/>
          </a:bodyPr>
          <a:lstStyle/>
          <a:p>
            <a:pPr marL="0" indent="0">
              <a:buNone/>
            </a:pPr>
            <a:r>
              <a:rPr lang="en-US" sz="1100" dirty="0">
                <a:solidFill>
                  <a:srgbClr val="000000"/>
                </a:solidFill>
                <a:latin typeface="Outfit" pitchFamily="34" charset="0"/>
                <a:ea typeface="Outfit" pitchFamily="34" charset="-122"/>
                <a:cs typeface="Outfit" pitchFamily="34" charset="-120"/>
              </a:rPr>
              <a:t>Certificate from NGO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31520" y="411480"/>
            <a:ext cx="64008" cy="1285875"/>
          </a:xfrm>
          <a:prstGeom prst="rect">
            <a:avLst/>
          </a:prstGeom>
          <a:solidFill>
            <a:srgbClr val="FFD600"/>
          </a:solidFill>
          <a:ln w="12700">
            <a:solidFill>
              <a:srgbClr val="FFD600"/>
            </a:solidFill>
            <a:prstDash val="solid"/>
          </a:ln>
        </p:spPr>
        <p:txBody>
          <a:bodyPr/>
          <a:lstStyle/>
          <a:p>
            <a:endParaRPr lang="en-IN"/>
          </a:p>
        </p:txBody>
      </p:sp>
      <p:sp>
        <p:nvSpPr>
          <p:cNvPr id="3" name="Shape 1"/>
          <p:cNvSpPr/>
          <p:nvPr/>
        </p:nvSpPr>
        <p:spPr>
          <a:xfrm>
            <a:off x="1280160" y="0"/>
            <a:ext cx="457200" cy="365760"/>
          </a:xfrm>
          <a:prstGeom prst="rect">
            <a:avLst/>
          </a:prstGeom>
          <a:solidFill>
            <a:srgbClr val="1A6847"/>
          </a:solidFill>
          <a:ln w="12700">
            <a:solidFill>
              <a:srgbClr val="1A6847"/>
            </a:solidFill>
            <a:prstDash val="solid"/>
          </a:ln>
        </p:spPr>
        <p:txBody>
          <a:bodyPr/>
          <a:lstStyle/>
          <a:p>
            <a:endParaRPr lang="en-IN"/>
          </a:p>
        </p:txBody>
      </p:sp>
      <p:sp>
        <p:nvSpPr>
          <p:cNvPr id="4" name="Text 2"/>
          <p:cNvSpPr/>
          <p:nvPr/>
        </p:nvSpPr>
        <p:spPr>
          <a:xfrm>
            <a:off x="1280160" y="0"/>
            <a:ext cx="457200" cy="365760"/>
          </a:xfrm>
          <a:prstGeom prst="rect">
            <a:avLst/>
          </a:prstGeom>
          <a:noFill/>
          <a:ln/>
        </p:spPr>
        <p:txBody>
          <a:bodyPr wrap="square" rtlCol="0" anchor="t"/>
          <a:lstStyle/>
          <a:p>
            <a:pPr marL="0" indent="0" algn="ctr">
              <a:buNone/>
            </a:pPr>
            <a:r>
              <a:rPr lang="en-US" sz="1600" b="1" dirty="0">
                <a:solidFill>
                  <a:srgbClr val="FFD600"/>
                </a:solidFill>
                <a:latin typeface="Outfit" pitchFamily="34" charset="0"/>
                <a:ea typeface="Outfit" pitchFamily="34" charset="-122"/>
                <a:cs typeface="Outfit" pitchFamily="34" charset="-120"/>
              </a:rPr>
              <a:t>1</a:t>
            </a:r>
            <a:endParaRPr lang="en-US" sz="1600" dirty="0"/>
          </a:p>
        </p:txBody>
      </p:sp>
      <p:sp>
        <p:nvSpPr>
          <p:cNvPr id="5" name="Text 3"/>
          <p:cNvSpPr/>
          <p:nvPr/>
        </p:nvSpPr>
        <p:spPr>
          <a:xfrm>
            <a:off x="1188720" y="925830"/>
            <a:ext cx="7315200" cy="514350"/>
          </a:xfrm>
          <a:prstGeom prst="rect">
            <a:avLst/>
          </a:prstGeom>
          <a:noFill/>
          <a:ln/>
        </p:spPr>
        <p:txBody>
          <a:bodyPr wrap="square" rtlCol="0" anchor="ctr"/>
          <a:lstStyle/>
          <a:p>
            <a:pPr marL="0" indent="0">
              <a:buNone/>
            </a:pPr>
            <a:r>
              <a:rPr lang="en-US" sz="2800" b="1" dirty="0">
                <a:solidFill>
                  <a:srgbClr val="1A6847"/>
                </a:solidFill>
                <a:latin typeface="Outfit" pitchFamily="34" charset="0"/>
                <a:ea typeface="Outfit" pitchFamily="34" charset="-122"/>
                <a:cs typeface="Outfit" pitchFamily="34" charset="-120"/>
              </a:rPr>
              <a:t>Introduction to the Project</a:t>
            </a:r>
            <a:endParaRPr lang="en-US" sz="2800" dirty="0"/>
          </a:p>
        </p:txBody>
      </p:sp>
      <p:sp>
        <p:nvSpPr>
          <p:cNvPr id="6" name="Text 4"/>
          <p:cNvSpPr/>
          <p:nvPr/>
        </p:nvSpPr>
        <p:spPr>
          <a:xfrm>
            <a:off x="1207008" y="1543050"/>
            <a:ext cx="7315200" cy="3343275"/>
          </a:xfrm>
          <a:prstGeom prst="rect">
            <a:avLst/>
          </a:prstGeom>
          <a:noFill/>
          <a:ln/>
        </p:spPr>
        <p:txBody>
          <a:bodyPr wrap="square" rtlCol="0" anchor="t"/>
          <a:lstStyle/>
          <a:p>
            <a:pPr marL="342900" indent="-342900" algn="just">
              <a:lnSpc>
                <a:spcPts val="2000"/>
              </a:lnSpc>
              <a:buSzPct val="100000"/>
              <a:buChar char="•"/>
            </a:pPr>
            <a:r>
              <a:rPr lang="en-US" sz="1200" dirty="0">
                <a:solidFill>
                  <a:srgbClr val="000000"/>
                </a:solidFill>
                <a:latin typeface="Outfit" pitchFamily="34" charset="0"/>
                <a:ea typeface="Outfit" pitchFamily="34" charset="-122"/>
                <a:cs typeface="Outfit" pitchFamily="34" charset="-120"/>
              </a:rPr>
              <a:t>Non-governmental organizations (NGOs) are key players in fostering positive societal changes and nurturing vulnerable communities.
The Jalhari Shabnak Foundation, initiated in 2017, exemplifies how passion and commitment can drive impactful change.
Founded by Mr. Rajesh Gadkari and Miss Pratibha Gurav, this NGO focuses on providing essential services to senior citizens.
Through shelter, food, and medical assistance, the foundation addresses the pressing needs of the elderly in Khapargade, Tehsil- khanapur, Dist-Sangli, Maharashtra.
Their self-funded approach ensures transparency and effectiveness in addressing societal challenges.</a:t>
            </a:r>
            <a:endParaRPr lang="en-US" sz="1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731520" y="411480"/>
            <a:ext cx="64008" cy="1285875"/>
          </a:xfrm>
          <a:prstGeom prst="rect">
            <a:avLst/>
          </a:prstGeom>
          <a:solidFill>
            <a:srgbClr val="FFD600"/>
          </a:solidFill>
          <a:ln w="12700">
            <a:solidFill>
              <a:srgbClr val="FFD600"/>
            </a:solidFill>
            <a:prstDash val="solid"/>
          </a:ln>
        </p:spPr>
        <p:txBody>
          <a:bodyPr/>
          <a:lstStyle/>
          <a:p>
            <a:endParaRPr lang="en-IN"/>
          </a:p>
        </p:txBody>
      </p:sp>
      <p:sp>
        <p:nvSpPr>
          <p:cNvPr id="3" name="Shape 1"/>
          <p:cNvSpPr/>
          <p:nvPr/>
        </p:nvSpPr>
        <p:spPr>
          <a:xfrm>
            <a:off x="1280160" y="0"/>
            <a:ext cx="457200" cy="365760"/>
          </a:xfrm>
          <a:prstGeom prst="rect">
            <a:avLst/>
          </a:prstGeom>
          <a:solidFill>
            <a:srgbClr val="1A6847"/>
          </a:solidFill>
          <a:ln w="12700">
            <a:solidFill>
              <a:srgbClr val="1A6847"/>
            </a:solidFill>
            <a:prstDash val="solid"/>
          </a:ln>
        </p:spPr>
        <p:txBody>
          <a:bodyPr/>
          <a:lstStyle/>
          <a:p>
            <a:endParaRPr lang="en-IN"/>
          </a:p>
        </p:txBody>
      </p:sp>
      <p:sp>
        <p:nvSpPr>
          <p:cNvPr id="4" name="Text 2"/>
          <p:cNvSpPr/>
          <p:nvPr/>
        </p:nvSpPr>
        <p:spPr>
          <a:xfrm>
            <a:off x="1280160" y="0"/>
            <a:ext cx="457200" cy="365760"/>
          </a:xfrm>
          <a:prstGeom prst="rect">
            <a:avLst/>
          </a:prstGeom>
          <a:noFill/>
          <a:ln/>
        </p:spPr>
        <p:txBody>
          <a:bodyPr wrap="square" rtlCol="0" anchor="t"/>
          <a:lstStyle/>
          <a:p>
            <a:pPr marL="0" indent="0" algn="ctr">
              <a:buNone/>
            </a:pPr>
            <a:r>
              <a:rPr lang="en-US" sz="1600" b="1" dirty="0">
                <a:solidFill>
                  <a:srgbClr val="FFD600"/>
                </a:solidFill>
                <a:latin typeface="Outfit" pitchFamily="34" charset="0"/>
                <a:ea typeface="Outfit" pitchFamily="34" charset="-122"/>
                <a:cs typeface="Outfit" pitchFamily="34" charset="-120"/>
              </a:rPr>
              <a:t>2</a:t>
            </a:r>
            <a:endParaRPr lang="en-US" sz="1600" dirty="0"/>
          </a:p>
        </p:txBody>
      </p:sp>
      <p:sp>
        <p:nvSpPr>
          <p:cNvPr id="5" name="Text 3"/>
          <p:cNvSpPr/>
          <p:nvPr/>
        </p:nvSpPr>
        <p:spPr>
          <a:xfrm>
            <a:off x="1188720" y="925830"/>
            <a:ext cx="7315200" cy="514350"/>
          </a:xfrm>
          <a:prstGeom prst="rect">
            <a:avLst/>
          </a:prstGeom>
          <a:noFill/>
          <a:ln/>
        </p:spPr>
        <p:txBody>
          <a:bodyPr wrap="square" rtlCol="0" anchor="ctr"/>
          <a:lstStyle/>
          <a:p>
            <a:pPr marL="0" indent="0">
              <a:buNone/>
            </a:pPr>
            <a:r>
              <a:rPr lang="en-US" sz="2800" b="1" dirty="0">
                <a:solidFill>
                  <a:srgbClr val="1A6847"/>
                </a:solidFill>
                <a:latin typeface="Outfit" pitchFamily="34" charset="0"/>
                <a:ea typeface="Outfit" pitchFamily="34" charset="-122"/>
                <a:cs typeface="Outfit" pitchFamily="34" charset="-120"/>
              </a:rPr>
              <a:t>Identifying the Need for Elderly Care</a:t>
            </a:r>
            <a:endParaRPr lang="en-US" sz="2800" dirty="0"/>
          </a:p>
        </p:txBody>
      </p:sp>
      <p:sp>
        <p:nvSpPr>
          <p:cNvPr id="6" name="Text 4"/>
          <p:cNvSpPr/>
          <p:nvPr/>
        </p:nvSpPr>
        <p:spPr>
          <a:xfrm>
            <a:off x="1207008" y="1543050"/>
            <a:ext cx="7315200" cy="3343275"/>
          </a:xfrm>
          <a:prstGeom prst="rect">
            <a:avLst/>
          </a:prstGeom>
          <a:noFill/>
          <a:ln/>
        </p:spPr>
        <p:txBody>
          <a:bodyPr wrap="square" rtlCol="0" anchor="t"/>
          <a:lstStyle/>
          <a:p>
            <a:pPr marL="342900" indent="-342900" algn="just">
              <a:lnSpc>
                <a:spcPts val="2000"/>
              </a:lnSpc>
              <a:buSzPct val="100000"/>
              <a:buChar char="•"/>
            </a:pPr>
            <a:r>
              <a:rPr lang="en-US" sz="1200" dirty="0">
                <a:solidFill>
                  <a:srgbClr val="000000"/>
                </a:solidFill>
                <a:latin typeface="Outfit" pitchFamily="34" charset="0"/>
                <a:ea typeface="Outfit" pitchFamily="34" charset="-122"/>
                <a:cs typeface="Outfit" pitchFamily="34" charset="-120"/>
              </a:rPr>
              <a:t>As societies progress, the care for the elderly often takes a backseat, leading to neglect and unaddressed needs.
The increasing number of senior citizens necessitates dedicated initiatives to improve their lives.
This project acknowledges the gap in elderly care services and seeks to bridge it through direct support and action.
By focusing on the elderly, we address a crucial societal issue and enhance community welfare.
Recognizing these needs is the first step towards meaningful development.</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731520" y="411480"/>
            <a:ext cx="64008" cy="1285875"/>
          </a:xfrm>
          <a:prstGeom prst="rect">
            <a:avLst/>
          </a:prstGeom>
          <a:solidFill>
            <a:srgbClr val="FFD600"/>
          </a:solidFill>
          <a:ln w="12700">
            <a:solidFill>
              <a:srgbClr val="FFD600"/>
            </a:solidFill>
            <a:prstDash val="solid"/>
          </a:ln>
        </p:spPr>
        <p:txBody>
          <a:bodyPr/>
          <a:lstStyle/>
          <a:p>
            <a:endParaRPr lang="en-IN"/>
          </a:p>
        </p:txBody>
      </p:sp>
      <p:sp>
        <p:nvSpPr>
          <p:cNvPr id="3" name="Shape 1"/>
          <p:cNvSpPr/>
          <p:nvPr/>
        </p:nvSpPr>
        <p:spPr>
          <a:xfrm>
            <a:off x="1280160" y="0"/>
            <a:ext cx="457200" cy="365760"/>
          </a:xfrm>
          <a:prstGeom prst="rect">
            <a:avLst/>
          </a:prstGeom>
          <a:solidFill>
            <a:srgbClr val="1A6847"/>
          </a:solidFill>
          <a:ln w="12700">
            <a:solidFill>
              <a:srgbClr val="1A6847"/>
            </a:solidFill>
            <a:prstDash val="solid"/>
          </a:ln>
        </p:spPr>
        <p:txBody>
          <a:bodyPr/>
          <a:lstStyle/>
          <a:p>
            <a:endParaRPr lang="en-IN"/>
          </a:p>
        </p:txBody>
      </p:sp>
      <p:sp>
        <p:nvSpPr>
          <p:cNvPr id="4" name="Text 2"/>
          <p:cNvSpPr/>
          <p:nvPr/>
        </p:nvSpPr>
        <p:spPr>
          <a:xfrm>
            <a:off x="1280160" y="0"/>
            <a:ext cx="457200" cy="365760"/>
          </a:xfrm>
          <a:prstGeom prst="rect">
            <a:avLst/>
          </a:prstGeom>
          <a:noFill/>
          <a:ln/>
        </p:spPr>
        <p:txBody>
          <a:bodyPr wrap="square" rtlCol="0" anchor="t"/>
          <a:lstStyle/>
          <a:p>
            <a:pPr marL="0" indent="0" algn="ctr">
              <a:buNone/>
            </a:pPr>
            <a:r>
              <a:rPr lang="en-US" sz="1600" b="1" dirty="0">
                <a:solidFill>
                  <a:srgbClr val="FFD600"/>
                </a:solidFill>
                <a:latin typeface="Outfit" pitchFamily="34" charset="0"/>
                <a:ea typeface="Outfit" pitchFamily="34" charset="-122"/>
                <a:cs typeface="Outfit" pitchFamily="34" charset="-120"/>
              </a:rPr>
              <a:t>3</a:t>
            </a:r>
            <a:endParaRPr lang="en-US" sz="1600" dirty="0"/>
          </a:p>
        </p:txBody>
      </p:sp>
      <p:sp>
        <p:nvSpPr>
          <p:cNvPr id="5" name="Text 3"/>
          <p:cNvSpPr/>
          <p:nvPr/>
        </p:nvSpPr>
        <p:spPr>
          <a:xfrm>
            <a:off x="1188720" y="925830"/>
            <a:ext cx="7315200" cy="514350"/>
          </a:xfrm>
          <a:prstGeom prst="rect">
            <a:avLst/>
          </a:prstGeom>
          <a:noFill/>
          <a:ln/>
        </p:spPr>
        <p:txBody>
          <a:bodyPr wrap="square" rtlCol="0" anchor="ctr"/>
          <a:lstStyle/>
          <a:p>
            <a:pPr marL="0" indent="0">
              <a:buNone/>
            </a:pPr>
            <a:r>
              <a:rPr lang="en-US" sz="2800" b="1" dirty="0">
                <a:solidFill>
                  <a:srgbClr val="1A6847"/>
                </a:solidFill>
                <a:latin typeface="Outfit" pitchFamily="34" charset="0"/>
                <a:ea typeface="Outfit" pitchFamily="34" charset="-122"/>
                <a:cs typeface="Outfit" pitchFamily="34" charset="-120"/>
              </a:rPr>
              <a:t>Project Goals and Objectives</a:t>
            </a:r>
            <a:endParaRPr lang="en-US" sz="2800" dirty="0"/>
          </a:p>
        </p:txBody>
      </p:sp>
      <p:sp>
        <p:nvSpPr>
          <p:cNvPr id="6" name="Text 4"/>
          <p:cNvSpPr/>
          <p:nvPr/>
        </p:nvSpPr>
        <p:spPr>
          <a:xfrm>
            <a:off x="1207008" y="1543050"/>
            <a:ext cx="7315200" cy="3343275"/>
          </a:xfrm>
          <a:prstGeom prst="rect">
            <a:avLst/>
          </a:prstGeom>
          <a:noFill/>
          <a:ln/>
        </p:spPr>
        <p:txBody>
          <a:bodyPr wrap="square" rtlCol="0" anchor="t"/>
          <a:lstStyle/>
          <a:p>
            <a:pPr marL="342900" indent="-342900" algn="just">
              <a:lnSpc>
                <a:spcPts val="2000"/>
              </a:lnSpc>
              <a:buSzPct val="100000"/>
              <a:buChar char="•"/>
            </a:pPr>
            <a:r>
              <a:rPr lang="en-US" sz="1200" dirty="0">
                <a:solidFill>
                  <a:srgbClr val="000000"/>
                </a:solidFill>
                <a:latin typeface="Outfit" pitchFamily="34" charset="0"/>
                <a:ea typeface="Outfit" pitchFamily="34" charset="-122"/>
                <a:cs typeface="Outfit" pitchFamily="34" charset="-120"/>
              </a:rPr>
              <a:t>The primary objective is to enhance the quality of life for the elderly through comprehensive care and support.
This includes providing shelter, medical assistance, and a nurturing environment.
Education and awareness campaigns aim to engage the community in supporting elderly care.
Strengthening social ties and encouraging volunteer participation will empower local efforts.
Ultimately, the goal is to create an inclusive community where the elderly feel valued and cared for.</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731520" y="411480"/>
            <a:ext cx="64008" cy="1285875"/>
          </a:xfrm>
          <a:prstGeom prst="rect">
            <a:avLst/>
          </a:prstGeom>
          <a:solidFill>
            <a:srgbClr val="FFD600"/>
          </a:solidFill>
          <a:ln w="12700">
            <a:solidFill>
              <a:srgbClr val="FFD600"/>
            </a:solidFill>
            <a:prstDash val="solid"/>
          </a:ln>
        </p:spPr>
        <p:txBody>
          <a:bodyPr/>
          <a:lstStyle/>
          <a:p>
            <a:endParaRPr lang="en-IN"/>
          </a:p>
        </p:txBody>
      </p:sp>
      <p:sp>
        <p:nvSpPr>
          <p:cNvPr id="3" name="Shape 1"/>
          <p:cNvSpPr/>
          <p:nvPr/>
        </p:nvSpPr>
        <p:spPr>
          <a:xfrm>
            <a:off x="1280160" y="0"/>
            <a:ext cx="457200" cy="365760"/>
          </a:xfrm>
          <a:prstGeom prst="rect">
            <a:avLst/>
          </a:prstGeom>
          <a:solidFill>
            <a:srgbClr val="1A6847"/>
          </a:solidFill>
          <a:ln w="12700">
            <a:solidFill>
              <a:srgbClr val="1A6847"/>
            </a:solidFill>
            <a:prstDash val="solid"/>
          </a:ln>
        </p:spPr>
        <p:txBody>
          <a:bodyPr/>
          <a:lstStyle/>
          <a:p>
            <a:endParaRPr lang="en-IN"/>
          </a:p>
        </p:txBody>
      </p:sp>
      <p:sp>
        <p:nvSpPr>
          <p:cNvPr id="4" name="Text 2"/>
          <p:cNvSpPr/>
          <p:nvPr/>
        </p:nvSpPr>
        <p:spPr>
          <a:xfrm>
            <a:off x="1280160" y="0"/>
            <a:ext cx="457200" cy="365760"/>
          </a:xfrm>
          <a:prstGeom prst="rect">
            <a:avLst/>
          </a:prstGeom>
          <a:noFill/>
          <a:ln/>
        </p:spPr>
        <p:txBody>
          <a:bodyPr wrap="square" rtlCol="0" anchor="t"/>
          <a:lstStyle/>
          <a:p>
            <a:pPr marL="0" indent="0" algn="ctr">
              <a:buNone/>
            </a:pPr>
            <a:r>
              <a:rPr lang="en-US" sz="1600" b="1" dirty="0">
                <a:solidFill>
                  <a:srgbClr val="FFD600"/>
                </a:solidFill>
                <a:latin typeface="Outfit" pitchFamily="34" charset="0"/>
                <a:ea typeface="Outfit" pitchFamily="34" charset="-122"/>
                <a:cs typeface="Outfit" pitchFamily="34" charset="-120"/>
              </a:rPr>
              <a:t>4</a:t>
            </a:r>
            <a:endParaRPr lang="en-US" sz="1600" dirty="0"/>
          </a:p>
        </p:txBody>
      </p:sp>
      <p:sp>
        <p:nvSpPr>
          <p:cNvPr id="5" name="Text 3"/>
          <p:cNvSpPr/>
          <p:nvPr/>
        </p:nvSpPr>
        <p:spPr>
          <a:xfrm>
            <a:off x="1188720" y="925830"/>
            <a:ext cx="7315200" cy="514350"/>
          </a:xfrm>
          <a:prstGeom prst="rect">
            <a:avLst/>
          </a:prstGeom>
          <a:noFill/>
          <a:ln/>
        </p:spPr>
        <p:txBody>
          <a:bodyPr wrap="square" rtlCol="0" anchor="ctr"/>
          <a:lstStyle/>
          <a:p>
            <a:pPr marL="0" indent="0">
              <a:buNone/>
            </a:pPr>
            <a:r>
              <a:rPr lang="en-US" sz="2800" b="1" dirty="0">
                <a:solidFill>
                  <a:srgbClr val="1A6847"/>
                </a:solidFill>
                <a:latin typeface="Outfit" pitchFamily="34" charset="0"/>
                <a:ea typeface="Outfit" pitchFamily="34" charset="-122"/>
                <a:cs typeface="Outfit" pitchFamily="34" charset="-120"/>
              </a:rPr>
              <a:t>Steps Taken for Successful Implementation</a:t>
            </a:r>
            <a:endParaRPr lang="en-US" sz="2800" dirty="0"/>
          </a:p>
        </p:txBody>
      </p:sp>
      <p:sp>
        <p:nvSpPr>
          <p:cNvPr id="6" name="Text 4"/>
          <p:cNvSpPr/>
          <p:nvPr/>
        </p:nvSpPr>
        <p:spPr>
          <a:xfrm>
            <a:off x="1207008" y="1543050"/>
            <a:ext cx="7315200" cy="3343275"/>
          </a:xfrm>
          <a:prstGeom prst="rect">
            <a:avLst/>
          </a:prstGeom>
          <a:noFill/>
          <a:ln/>
        </p:spPr>
        <p:txBody>
          <a:bodyPr wrap="square" rtlCol="0" anchor="t"/>
          <a:lstStyle/>
          <a:p>
            <a:pPr marL="342900" indent="-342900" algn="just">
              <a:lnSpc>
                <a:spcPts val="2000"/>
              </a:lnSpc>
              <a:buSzPct val="100000"/>
              <a:buChar char="•"/>
            </a:pPr>
            <a:r>
              <a:rPr lang="en-US" sz="1200" dirty="0">
                <a:solidFill>
                  <a:srgbClr val="000000"/>
                </a:solidFill>
                <a:latin typeface="Outfit" pitchFamily="34" charset="0"/>
                <a:ea typeface="Outfit" pitchFamily="34" charset="-122"/>
                <a:cs typeface="Outfit" pitchFamily="34" charset="-120"/>
              </a:rPr>
              <a:t>The project launched with community engagement, identifying the specific needs of the elderly population.
Collaborations with local health professionals ensured proper medical care and support.
Regular workshops and outreach programs were conducted to raise awareness about elderly care.
Geo-tagged pictures documented the progress and effectiveness of initiatives undertaken.
Continuous assessment and feedback loops helped refine the project for better outcomes.</a:t>
            </a:r>
            <a:endParaRPr lang="en-US"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731520" y="411480"/>
            <a:ext cx="64008" cy="1285875"/>
          </a:xfrm>
          <a:prstGeom prst="rect">
            <a:avLst/>
          </a:prstGeom>
          <a:solidFill>
            <a:srgbClr val="FFD600"/>
          </a:solidFill>
          <a:ln w="12700">
            <a:solidFill>
              <a:srgbClr val="FFD600"/>
            </a:solidFill>
            <a:prstDash val="solid"/>
          </a:ln>
        </p:spPr>
        <p:txBody>
          <a:bodyPr/>
          <a:lstStyle/>
          <a:p>
            <a:endParaRPr lang="en-IN"/>
          </a:p>
        </p:txBody>
      </p:sp>
      <p:sp>
        <p:nvSpPr>
          <p:cNvPr id="3" name="Shape 1"/>
          <p:cNvSpPr/>
          <p:nvPr/>
        </p:nvSpPr>
        <p:spPr>
          <a:xfrm>
            <a:off x="1280160" y="15240"/>
            <a:ext cx="457200" cy="365760"/>
          </a:xfrm>
          <a:prstGeom prst="rect">
            <a:avLst/>
          </a:prstGeom>
          <a:solidFill>
            <a:srgbClr val="1A6847"/>
          </a:solidFill>
          <a:ln w="12700">
            <a:solidFill>
              <a:srgbClr val="1A6847"/>
            </a:solidFill>
            <a:prstDash val="solid"/>
          </a:ln>
        </p:spPr>
        <p:txBody>
          <a:bodyPr/>
          <a:lstStyle/>
          <a:p>
            <a:endParaRPr lang="en-IN"/>
          </a:p>
        </p:txBody>
      </p:sp>
      <p:sp>
        <p:nvSpPr>
          <p:cNvPr id="4" name="Text 2"/>
          <p:cNvSpPr/>
          <p:nvPr/>
        </p:nvSpPr>
        <p:spPr>
          <a:xfrm>
            <a:off x="1280160" y="0"/>
            <a:ext cx="457200" cy="365760"/>
          </a:xfrm>
          <a:prstGeom prst="rect">
            <a:avLst/>
          </a:prstGeom>
          <a:noFill/>
          <a:ln/>
        </p:spPr>
        <p:txBody>
          <a:bodyPr wrap="square" rtlCol="0" anchor="t"/>
          <a:lstStyle/>
          <a:p>
            <a:pPr marL="0" indent="0" algn="ctr">
              <a:buNone/>
            </a:pPr>
            <a:r>
              <a:rPr lang="en-US" sz="1600" b="1" dirty="0">
                <a:solidFill>
                  <a:srgbClr val="FFD600"/>
                </a:solidFill>
                <a:latin typeface="Outfit" pitchFamily="34" charset="0"/>
                <a:ea typeface="Outfit" pitchFamily="34" charset="-122"/>
                <a:cs typeface="Outfit" pitchFamily="34" charset="-120"/>
              </a:rPr>
              <a:t>5</a:t>
            </a:r>
            <a:endParaRPr lang="en-US" sz="1600" dirty="0"/>
          </a:p>
        </p:txBody>
      </p:sp>
      <p:sp>
        <p:nvSpPr>
          <p:cNvPr id="5" name="Text 3"/>
          <p:cNvSpPr/>
          <p:nvPr/>
        </p:nvSpPr>
        <p:spPr>
          <a:xfrm>
            <a:off x="1188720" y="925830"/>
            <a:ext cx="7315200" cy="514350"/>
          </a:xfrm>
          <a:prstGeom prst="rect">
            <a:avLst/>
          </a:prstGeom>
          <a:noFill/>
          <a:ln/>
        </p:spPr>
        <p:txBody>
          <a:bodyPr wrap="square" rtlCol="0" anchor="ctr"/>
          <a:lstStyle/>
          <a:p>
            <a:pPr marL="0" indent="0">
              <a:buNone/>
            </a:pPr>
            <a:r>
              <a:rPr lang="en-US" sz="2800" b="1" dirty="0">
                <a:solidFill>
                  <a:srgbClr val="1A6847"/>
                </a:solidFill>
                <a:latin typeface="Outfit" pitchFamily="34" charset="0"/>
                <a:ea typeface="Outfit" pitchFamily="34" charset="-122"/>
                <a:cs typeface="Outfit" pitchFamily="34" charset="-120"/>
              </a:rPr>
              <a:t>Measuring Project Effectiveness and Conclusion</a:t>
            </a:r>
            <a:endParaRPr lang="en-US" sz="2800" dirty="0"/>
          </a:p>
        </p:txBody>
      </p:sp>
      <p:sp>
        <p:nvSpPr>
          <p:cNvPr id="6" name="Text 4"/>
          <p:cNvSpPr/>
          <p:nvPr/>
        </p:nvSpPr>
        <p:spPr>
          <a:xfrm>
            <a:off x="1207008" y="1543050"/>
            <a:ext cx="7315200" cy="3343275"/>
          </a:xfrm>
          <a:prstGeom prst="rect">
            <a:avLst/>
          </a:prstGeom>
          <a:noFill/>
          <a:ln/>
        </p:spPr>
        <p:txBody>
          <a:bodyPr wrap="square" rtlCol="0" anchor="t"/>
          <a:lstStyle/>
          <a:p>
            <a:pPr marL="342900" indent="-342900" algn="just">
              <a:lnSpc>
                <a:spcPts val="2000"/>
              </a:lnSpc>
              <a:buSzPct val="100000"/>
              <a:buChar char="•"/>
            </a:pPr>
            <a:r>
              <a:rPr lang="en-US" sz="1200" dirty="0">
                <a:solidFill>
                  <a:srgbClr val="000000"/>
                </a:solidFill>
                <a:latin typeface="Outfit" pitchFamily="34" charset="0"/>
                <a:ea typeface="Outfit" pitchFamily="34" charset="-122"/>
                <a:cs typeface="Outfit" pitchFamily="34" charset="-120"/>
              </a:rPr>
              <a:t>The project's effectiveness lies in its direct impact on the elderly and community awareness on their needs.
Feedback from beneficiaries highlights improvements in their quality of life and social engagement.
Two main societal problems identified include lack of awareness about elderly care and insufficient resources.
Through this project, we’ve paved the way for ongoing support and better understanding of elderly needs.
Thank you for your attention; together, we can create a caring future for our seniors.</a:t>
            </a:r>
            <a:endParaRPr lang="en-US"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0">
            <a:extLst>
              <a:ext uri="{FF2B5EF4-FFF2-40B4-BE49-F238E27FC236}">
                <a16:creationId xmlns:a16="http://schemas.microsoft.com/office/drawing/2014/main" id="{8CB2A06B-7C41-AD20-2E05-A85B1E38721F}"/>
              </a:ext>
            </a:extLst>
          </p:cNvPr>
          <p:cNvSpPr/>
          <p:nvPr/>
        </p:nvSpPr>
        <p:spPr>
          <a:xfrm>
            <a:off x="731520" y="411480"/>
            <a:ext cx="64008" cy="1285875"/>
          </a:xfrm>
          <a:prstGeom prst="rect">
            <a:avLst/>
          </a:prstGeom>
          <a:solidFill>
            <a:srgbClr val="FFD600"/>
          </a:solidFill>
          <a:ln w="12700">
            <a:solidFill>
              <a:srgbClr val="FFD600"/>
            </a:solidFill>
            <a:prstDash val="solid"/>
          </a:ln>
        </p:spPr>
        <p:txBody>
          <a:bodyPr/>
          <a:lstStyle/>
          <a:p>
            <a:endParaRPr lang="en-IN"/>
          </a:p>
        </p:txBody>
      </p:sp>
      <p:sp>
        <p:nvSpPr>
          <p:cNvPr id="7" name="Shape 1">
            <a:extLst>
              <a:ext uri="{FF2B5EF4-FFF2-40B4-BE49-F238E27FC236}">
                <a16:creationId xmlns:a16="http://schemas.microsoft.com/office/drawing/2014/main" id="{0BFDD478-F231-2E9D-951F-92CE80CA52BA}"/>
              </a:ext>
            </a:extLst>
          </p:cNvPr>
          <p:cNvSpPr/>
          <p:nvPr/>
        </p:nvSpPr>
        <p:spPr>
          <a:xfrm>
            <a:off x="1280160" y="15240"/>
            <a:ext cx="457200" cy="365760"/>
          </a:xfrm>
          <a:prstGeom prst="rect">
            <a:avLst/>
          </a:prstGeom>
          <a:solidFill>
            <a:srgbClr val="1A6847"/>
          </a:solidFill>
          <a:ln w="12700">
            <a:solidFill>
              <a:srgbClr val="1A6847"/>
            </a:solidFill>
            <a:prstDash val="solid"/>
          </a:ln>
        </p:spPr>
        <p:txBody>
          <a:bodyPr/>
          <a:lstStyle/>
          <a:p>
            <a:endParaRPr lang="en-IN"/>
          </a:p>
        </p:txBody>
      </p:sp>
      <p:sp>
        <p:nvSpPr>
          <p:cNvPr id="8" name="Text 2">
            <a:extLst>
              <a:ext uri="{FF2B5EF4-FFF2-40B4-BE49-F238E27FC236}">
                <a16:creationId xmlns:a16="http://schemas.microsoft.com/office/drawing/2014/main" id="{2AC963FF-61D0-4DC8-06B2-98E6F0D16130}"/>
              </a:ext>
            </a:extLst>
          </p:cNvPr>
          <p:cNvSpPr/>
          <p:nvPr/>
        </p:nvSpPr>
        <p:spPr>
          <a:xfrm>
            <a:off x="1280160" y="0"/>
            <a:ext cx="457200" cy="365760"/>
          </a:xfrm>
          <a:prstGeom prst="rect">
            <a:avLst/>
          </a:prstGeom>
          <a:noFill/>
          <a:ln/>
        </p:spPr>
        <p:txBody>
          <a:bodyPr wrap="square" rtlCol="0" anchor="t"/>
          <a:lstStyle/>
          <a:p>
            <a:pPr marL="0" indent="0" algn="ctr">
              <a:buNone/>
            </a:pPr>
            <a:r>
              <a:rPr lang="en-US" sz="1600" b="1" dirty="0">
                <a:solidFill>
                  <a:srgbClr val="FFD600"/>
                </a:solidFill>
                <a:latin typeface="Outfit" pitchFamily="34" charset="0"/>
                <a:ea typeface="Outfit" pitchFamily="34" charset="-122"/>
              </a:rPr>
              <a:t>6</a:t>
            </a:r>
            <a:endParaRPr lang="en-US" sz="1600" dirty="0"/>
          </a:p>
        </p:txBody>
      </p:sp>
      <p:sp>
        <p:nvSpPr>
          <p:cNvPr id="9" name="Text 3">
            <a:extLst>
              <a:ext uri="{FF2B5EF4-FFF2-40B4-BE49-F238E27FC236}">
                <a16:creationId xmlns:a16="http://schemas.microsoft.com/office/drawing/2014/main" id="{8067EA1E-6B47-B36F-2818-4550D047F46B}"/>
              </a:ext>
            </a:extLst>
          </p:cNvPr>
          <p:cNvSpPr/>
          <p:nvPr/>
        </p:nvSpPr>
        <p:spPr>
          <a:xfrm>
            <a:off x="1188720" y="925830"/>
            <a:ext cx="7315200" cy="514350"/>
          </a:xfrm>
          <a:prstGeom prst="rect">
            <a:avLst/>
          </a:prstGeom>
          <a:noFill/>
          <a:ln/>
        </p:spPr>
        <p:txBody>
          <a:bodyPr wrap="square" rtlCol="0" anchor="ctr"/>
          <a:lstStyle/>
          <a:p>
            <a:pPr marL="0" indent="0">
              <a:buNone/>
            </a:pPr>
            <a:r>
              <a:rPr lang="en-US" sz="2800" b="1" dirty="0">
                <a:solidFill>
                  <a:srgbClr val="1A6847"/>
                </a:solidFill>
                <a:latin typeface="Outfit" pitchFamily="34" charset="0"/>
                <a:ea typeface="Outfit" pitchFamily="34" charset="-122"/>
              </a:rPr>
              <a:t>Geo-tagged pictures from NGO</a:t>
            </a:r>
          </a:p>
          <a:p>
            <a:pPr marL="0" indent="0">
              <a:buNone/>
            </a:pPr>
            <a:endParaRPr lang="en-US" sz="2800" dirty="0"/>
          </a:p>
        </p:txBody>
      </p:sp>
      <p:sp>
        <p:nvSpPr>
          <p:cNvPr id="10" name="Text 4">
            <a:extLst>
              <a:ext uri="{FF2B5EF4-FFF2-40B4-BE49-F238E27FC236}">
                <a16:creationId xmlns:a16="http://schemas.microsoft.com/office/drawing/2014/main" id="{76C7217E-8430-C556-9496-46961F5EC1DD}"/>
              </a:ext>
            </a:extLst>
          </p:cNvPr>
          <p:cNvSpPr/>
          <p:nvPr/>
        </p:nvSpPr>
        <p:spPr>
          <a:xfrm>
            <a:off x="1207008" y="1543050"/>
            <a:ext cx="7315200" cy="3343275"/>
          </a:xfrm>
          <a:prstGeom prst="rect">
            <a:avLst/>
          </a:prstGeom>
          <a:noFill/>
          <a:ln/>
        </p:spPr>
        <p:txBody>
          <a:bodyPr wrap="square" rtlCol="0" anchor="t"/>
          <a:lstStyle/>
          <a:p>
            <a:pPr algn="just">
              <a:lnSpc>
                <a:spcPts val="2000"/>
              </a:lnSpc>
              <a:buSzPct val="100000"/>
            </a:pPr>
            <a:endParaRPr lang="en-US" sz="1200" dirty="0"/>
          </a:p>
        </p:txBody>
      </p:sp>
      <p:pic>
        <p:nvPicPr>
          <p:cNvPr id="12" name="Picture 11">
            <a:extLst>
              <a:ext uri="{FF2B5EF4-FFF2-40B4-BE49-F238E27FC236}">
                <a16:creationId xmlns:a16="http://schemas.microsoft.com/office/drawing/2014/main" id="{29986B91-FC3F-7378-3821-7A817468FFFF}"/>
              </a:ext>
            </a:extLst>
          </p:cNvPr>
          <p:cNvPicPr>
            <a:picLocks noChangeAspect="1"/>
          </p:cNvPicPr>
          <p:nvPr/>
        </p:nvPicPr>
        <p:blipFill>
          <a:blip r:embed="rId2"/>
          <a:stretch>
            <a:fillRect/>
          </a:stretch>
        </p:blipFill>
        <p:spPr>
          <a:xfrm>
            <a:off x="5054221" y="1186815"/>
            <a:ext cx="3449699" cy="2095500"/>
          </a:xfrm>
          <a:prstGeom prst="rect">
            <a:avLst/>
          </a:prstGeom>
        </p:spPr>
      </p:pic>
      <p:pic>
        <p:nvPicPr>
          <p:cNvPr id="26" name="Picture 25" descr="A screenshot of a phone&#10;&#10;Description automatically generated">
            <a:extLst>
              <a:ext uri="{FF2B5EF4-FFF2-40B4-BE49-F238E27FC236}">
                <a16:creationId xmlns:a16="http://schemas.microsoft.com/office/drawing/2014/main" id="{DA93E3FF-B656-480E-CE38-703E209AADF6}"/>
              </a:ext>
            </a:extLst>
          </p:cNvPr>
          <p:cNvPicPr>
            <a:picLocks noChangeAspect="1"/>
          </p:cNvPicPr>
          <p:nvPr/>
        </p:nvPicPr>
        <p:blipFill>
          <a:blip r:embed="rId3"/>
          <a:stretch>
            <a:fillRect/>
          </a:stretch>
        </p:blipFill>
        <p:spPr>
          <a:xfrm>
            <a:off x="1181989" y="1224915"/>
            <a:ext cx="3408301" cy="2095500"/>
          </a:xfrm>
          <a:prstGeom prst="rect">
            <a:avLst/>
          </a:prstGeom>
        </p:spPr>
      </p:pic>
      <p:pic>
        <p:nvPicPr>
          <p:cNvPr id="31" name="Picture 30" descr="A group of men sitting on swings&#10;&#10;Description automatically generated">
            <a:extLst>
              <a:ext uri="{FF2B5EF4-FFF2-40B4-BE49-F238E27FC236}">
                <a16:creationId xmlns:a16="http://schemas.microsoft.com/office/drawing/2014/main" id="{1031AA50-A931-F766-B8CF-5BE1A1882774}"/>
              </a:ext>
            </a:extLst>
          </p:cNvPr>
          <p:cNvPicPr>
            <a:picLocks noChangeAspect="1"/>
          </p:cNvPicPr>
          <p:nvPr/>
        </p:nvPicPr>
        <p:blipFill>
          <a:blip r:embed="rId4"/>
          <a:stretch>
            <a:fillRect/>
          </a:stretch>
        </p:blipFill>
        <p:spPr>
          <a:xfrm>
            <a:off x="3146888" y="3423285"/>
            <a:ext cx="3398864" cy="1704975"/>
          </a:xfrm>
          <a:prstGeom prst="rect">
            <a:avLst/>
          </a:prstGeom>
        </p:spPr>
      </p:pic>
    </p:spTree>
    <p:extLst>
      <p:ext uri="{BB962C8B-B14F-4D97-AF65-F5344CB8AC3E}">
        <p14:creationId xmlns:p14="http://schemas.microsoft.com/office/powerpoint/2010/main" val="27827130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hape 0">
            <a:extLst>
              <a:ext uri="{FF2B5EF4-FFF2-40B4-BE49-F238E27FC236}">
                <a16:creationId xmlns:a16="http://schemas.microsoft.com/office/drawing/2014/main" id="{7A6EE42A-B0DA-A7FA-494C-852771F1098A}"/>
              </a:ext>
            </a:extLst>
          </p:cNvPr>
          <p:cNvSpPr/>
          <p:nvPr/>
        </p:nvSpPr>
        <p:spPr>
          <a:xfrm>
            <a:off x="731520" y="411480"/>
            <a:ext cx="64008" cy="1285875"/>
          </a:xfrm>
          <a:prstGeom prst="rect">
            <a:avLst/>
          </a:prstGeom>
          <a:solidFill>
            <a:srgbClr val="FFD600"/>
          </a:solidFill>
          <a:ln w="12700">
            <a:solidFill>
              <a:srgbClr val="FFD600"/>
            </a:solidFill>
            <a:prstDash val="solid"/>
          </a:ln>
        </p:spPr>
        <p:txBody>
          <a:bodyPr/>
          <a:lstStyle/>
          <a:p>
            <a:endParaRPr lang="en-IN"/>
          </a:p>
        </p:txBody>
      </p:sp>
      <p:sp>
        <p:nvSpPr>
          <p:cNvPr id="12" name="Shape 1">
            <a:extLst>
              <a:ext uri="{FF2B5EF4-FFF2-40B4-BE49-F238E27FC236}">
                <a16:creationId xmlns:a16="http://schemas.microsoft.com/office/drawing/2014/main" id="{1015193B-AB8C-1B80-A706-F7292DD2CB98}"/>
              </a:ext>
            </a:extLst>
          </p:cNvPr>
          <p:cNvSpPr/>
          <p:nvPr/>
        </p:nvSpPr>
        <p:spPr>
          <a:xfrm>
            <a:off x="1287780" y="15240"/>
            <a:ext cx="457200" cy="365760"/>
          </a:xfrm>
          <a:prstGeom prst="rect">
            <a:avLst/>
          </a:prstGeom>
          <a:solidFill>
            <a:srgbClr val="1A6847"/>
          </a:solidFill>
          <a:ln w="12700">
            <a:solidFill>
              <a:srgbClr val="1A6847"/>
            </a:solidFill>
            <a:prstDash val="solid"/>
          </a:ln>
        </p:spPr>
        <p:txBody>
          <a:bodyPr/>
          <a:lstStyle/>
          <a:p>
            <a:endParaRPr lang="en-IN" dirty="0"/>
          </a:p>
        </p:txBody>
      </p:sp>
      <p:sp>
        <p:nvSpPr>
          <p:cNvPr id="13" name="Text 2">
            <a:extLst>
              <a:ext uri="{FF2B5EF4-FFF2-40B4-BE49-F238E27FC236}">
                <a16:creationId xmlns:a16="http://schemas.microsoft.com/office/drawing/2014/main" id="{D8D0EAE3-2181-FA1E-227D-3DFF3D3C44E8}"/>
              </a:ext>
            </a:extLst>
          </p:cNvPr>
          <p:cNvSpPr/>
          <p:nvPr/>
        </p:nvSpPr>
        <p:spPr>
          <a:xfrm>
            <a:off x="1280160" y="0"/>
            <a:ext cx="457200" cy="365760"/>
          </a:xfrm>
          <a:prstGeom prst="rect">
            <a:avLst/>
          </a:prstGeom>
          <a:noFill/>
          <a:ln/>
        </p:spPr>
        <p:txBody>
          <a:bodyPr wrap="square" rtlCol="0" anchor="t"/>
          <a:lstStyle/>
          <a:p>
            <a:pPr marL="0" indent="0" algn="ctr">
              <a:buNone/>
            </a:pPr>
            <a:r>
              <a:rPr lang="en-US" sz="1600" b="1" dirty="0">
                <a:solidFill>
                  <a:srgbClr val="FFD600"/>
                </a:solidFill>
                <a:latin typeface="Outfit" pitchFamily="34" charset="0"/>
                <a:ea typeface="Outfit" pitchFamily="34" charset="-122"/>
              </a:rPr>
              <a:t>7</a:t>
            </a:r>
            <a:endParaRPr lang="en-US" sz="1600" dirty="0"/>
          </a:p>
        </p:txBody>
      </p:sp>
      <p:sp>
        <p:nvSpPr>
          <p:cNvPr id="14" name="Text 3">
            <a:extLst>
              <a:ext uri="{FF2B5EF4-FFF2-40B4-BE49-F238E27FC236}">
                <a16:creationId xmlns:a16="http://schemas.microsoft.com/office/drawing/2014/main" id="{0CF5DF06-4033-026B-6E6C-10847DBA0CDA}"/>
              </a:ext>
            </a:extLst>
          </p:cNvPr>
          <p:cNvSpPr/>
          <p:nvPr/>
        </p:nvSpPr>
        <p:spPr>
          <a:xfrm>
            <a:off x="1188720" y="925830"/>
            <a:ext cx="7315200" cy="514350"/>
          </a:xfrm>
          <a:prstGeom prst="rect">
            <a:avLst/>
          </a:prstGeom>
          <a:noFill/>
          <a:ln/>
        </p:spPr>
        <p:txBody>
          <a:bodyPr wrap="square" rtlCol="0" anchor="ctr"/>
          <a:lstStyle/>
          <a:p>
            <a:pPr marL="0" indent="0">
              <a:buNone/>
            </a:pPr>
            <a:r>
              <a:rPr lang="en-US" sz="2800" b="1" dirty="0">
                <a:solidFill>
                  <a:srgbClr val="1A6847"/>
                </a:solidFill>
                <a:latin typeface="Outfit" pitchFamily="34" charset="0"/>
                <a:ea typeface="Outfit" pitchFamily="34" charset="-122"/>
              </a:rPr>
              <a:t>Geo-tagged pictures from NGO</a:t>
            </a:r>
          </a:p>
          <a:p>
            <a:pPr marL="0" indent="0">
              <a:buNone/>
            </a:pPr>
            <a:endParaRPr lang="en-US" sz="2800" dirty="0"/>
          </a:p>
        </p:txBody>
      </p:sp>
      <p:sp>
        <p:nvSpPr>
          <p:cNvPr id="15" name="Text 4">
            <a:extLst>
              <a:ext uri="{FF2B5EF4-FFF2-40B4-BE49-F238E27FC236}">
                <a16:creationId xmlns:a16="http://schemas.microsoft.com/office/drawing/2014/main" id="{B1B3A057-60B1-49F6-A8E3-DF8C87580251}"/>
              </a:ext>
            </a:extLst>
          </p:cNvPr>
          <p:cNvSpPr/>
          <p:nvPr/>
        </p:nvSpPr>
        <p:spPr>
          <a:xfrm>
            <a:off x="1207008" y="1543050"/>
            <a:ext cx="7315200" cy="3343275"/>
          </a:xfrm>
          <a:prstGeom prst="rect">
            <a:avLst/>
          </a:prstGeom>
          <a:noFill/>
          <a:ln/>
        </p:spPr>
        <p:txBody>
          <a:bodyPr wrap="square" rtlCol="0" anchor="t"/>
          <a:lstStyle/>
          <a:p>
            <a:pPr algn="just">
              <a:lnSpc>
                <a:spcPts val="2000"/>
              </a:lnSpc>
              <a:buSzPct val="100000"/>
            </a:pPr>
            <a:endParaRPr lang="en-US" sz="1200" dirty="0"/>
          </a:p>
        </p:txBody>
      </p:sp>
      <p:pic>
        <p:nvPicPr>
          <p:cNvPr id="23" name="Picture 22" descr="A group of people posing for a photo&#10;&#10;Description automatically generated">
            <a:extLst>
              <a:ext uri="{FF2B5EF4-FFF2-40B4-BE49-F238E27FC236}">
                <a16:creationId xmlns:a16="http://schemas.microsoft.com/office/drawing/2014/main" id="{46ABC88C-5058-4E4F-9786-9A619427C08D}"/>
              </a:ext>
            </a:extLst>
          </p:cNvPr>
          <p:cNvPicPr>
            <a:picLocks noChangeAspect="1"/>
          </p:cNvPicPr>
          <p:nvPr/>
        </p:nvPicPr>
        <p:blipFill>
          <a:blip r:embed="rId2"/>
          <a:stretch>
            <a:fillRect/>
          </a:stretch>
        </p:blipFill>
        <p:spPr>
          <a:xfrm>
            <a:off x="1053717" y="1272540"/>
            <a:ext cx="3586864" cy="3086100"/>
          </a:xfrm>
          <a:prstGeom prst="rect">
            <a:avLst/>
          </a:prstGeom>
        </p:spPr>
      </p:pic>
      <p:pic>
        <p:nvPicPr>
          <p:cNvPr id="26" name="Picture 25" descr="A group of people standing around a table&#10;&#10;Description automatically generated">
            <a:extLst>
              <a:ext uri="{FF2B5EF4-FFF2-40B4-BE49-F238E27FC236}">
                <a16:creationId xmlns:a16="http://schemas.microsoft.com/office/drawing/2014/main" id="{DA7C3A50-5DFA-4EDB-3AD8-15251D0D5BAE}"/>
              </a:ext>
            </a:extLst>
          </p:cNvPr>
          <p:cNvPicPr>
            <a:picLocks noChangeAspect="1"/>
          </p:cNvPicPr>
          <p:nvPr/>
        </p:nvPicPr>
        <p:blipFill>
          <a:blip r:embed="rId3"/>
          <a:stretch>
            <a:fillRect/>
          </a:stretch>
        </p:blipFill>
        <p:spPr>
          <a:xfrm>
            <a:off x="4962780" y="1272540"/>
            <a:ext cx="3449700" cy="3032760"/>
          </a:xfrm>
          <a:prstGeom prst="rect">
            <a:avLst/>
          </a:prstGeom>
        </p:spPr>
      </p:pic>
    </p:spTree>
    <p:extLst>
      <p:ext uri="{BB962C8B-B14F-4D97-AF65-F5344CB8AC3E}">
        <p14:creationId xmlns:p14="http://schemas.microsoft.com/office/powerpoint/2010/main" val="479488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TotalTime>
  <Words>549</Words>
  <Application>Microsoft Office PowerPoint</Application>
  <PresentationFormat>On-screen Show (16:9)</PresentationFormat>
  <Paragraphs>48</Paragraphs>
  <Slides>10</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Outfit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PRAJOT NIKAM</cp:lastModifiedBy>
  <cp:revision>6</cp:revision>
  <dcterms:created xsi:type="dcterms:W3CDTF">2024-10-17T04:50:51Z</dcterms:created>
  <dcterms:modified xsi:type="dcterms:W3CDTF">2024-10-17T05:30:22Z</dcterms:modified>
</cp:coreProperties>
</file>